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89" r:id="rId2"/>
    <p:sldId id="262" r:id="rId3"/>
    <p:sldId id="302" r:id="rId4"/>
    <p:sldId id="297" r:id="rId5"/>
    <p:sldId id="287" r:id="rId6"/>
    <p:sldId id="298" r:id="rId7"/>
    <p:sldId id="299" r:id="rId8"/>
    <p:sldId id="300" r:id="rId9"/>
    <p:sldId id="301" r:id="rId10"/>
    <p:sldId id="304" r:id="rId11"/>
    <p:sldId id="29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19BD3"/>
    <a:srgbClr val="005A7C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9"/>
    <p:restoredTop sz="84654" autoAdjust="0"/>
  </p:normalViewPr>
  <p:slideViewPr>
    <p:cSldViewPr snapToGrid="0" snapToObjects="1">
      <p:cViewPr varScale="1">
        <p:scale>
          <a:sx n="101" d="100"/>
          <a:sy n="101" d="100"/>
        </p:scale>
        <p:origin x="1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*DR and BDR will be explained in the next 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504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5 only generated by an ABR when converting a type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total stub, a default route type 3 is still originated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89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78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69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0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25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94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03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04957794-55F9-3769-EB78-361ABBD6AA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JNCIS-ENT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FBFBEAA-A8B9-6495-92A4-2025DFF860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Shortest Path First (OSPF)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2F6CC-FA65-1BBE-9469-1B7F27669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05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Type 7 – NSSA External LSA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10401973" cy="1483347"/>
          </a:xfrm>
        </p:spPr>
        <p:txBody>
          <a:bodyPr>
            <a:normAutofit/>
          </a:bodyPr>
          <a:lstStyle/>
          <a:p>
            <a:r>
              <a:rPr lang="en-US" dirty="0"/>
              <a:t>Type 7 LSAs contain the same information as Type 5 LSAs</a:t>
            </a:r>
          </a:p>
          <a:p>
            <a:r>
              <a:rPr lang="en-US" dirty="0"/>
              <a:t>Type 7 LSAs are generated by ASBRs located in an NSSA area and have area scope</a:t>
            </a:r>
          </a:p>
          <a:p>
            <a:pPr lvl="1"/>
            <a:r>
              <a:rPr lang="en-US" dirty="0"/>
              <a:t>When the ABR receives the Type 7 LSA, it will convert it to a Type 5 LSA and flood to the rest of the OSPF domain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FBF23-D88E-B607-5233-98B432EEC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980110"/>
            <a:ext cx="7797800" cy="387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90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OSPFv3 and Realms</a:t>
            </a: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900E2AAA-6993-1B1D-899E-DAF688C086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11305011" cy="2910622"/>
          </a:xfrm>
        </p:spPr>
        <p:txBody>
          <a:bodyPr>
            <a:normAutofit/>
          </a:bodyPr>
          <a:lstStyle/>
          <a:p>
            <a:r>
              <a:rPr lang="en-US" dirty="0"/>
              <a:t>OSPFv2 can only carry IPv4 routing information</a:t>
            </a:r>
          </a:p>
          <a:p>
            <a:r>
              <a:rPr lang="en-US" dirty="0"/>
              <a:t>OSPFv3 was introduced to distribute IPv6 routing information</a:t>
            </a:r>
          </a:p>
          <a:p>
            <a:pPr lvl="1"/>
            <a:r>
              <a:rPr lang="en-US" dirty="0"/>
              <a:t>OSPFv3 is a separate routing protocol configured in the [edit protocols ospf3] hierarchy</a:t>
            </a:r>
          </a:p>
          <a:p>
            <a:r>
              <a:rPr lang="en-US" dirty="0"/>
              <a:t>Realms allow OSPFv3 to carry additional address families than just IPv6 Unicast routes:</a:t>
            </a:r>
          </a:p>
          <a:p>
            <a:pPr lvl="1"/>
            <a:r>
              <a:rPr lang="en-US" dirty="0"/>
              <a:t>IPv4 unicast</a:t>
            </a:r>
          </a:p>
          <a:p>
            <a:pPr lvl="1"/>
            <a:r>
              <a:rPr lang="en-US" dirty="0"/>
              <a:t>IPv4 multicast</a:t>
            </a:r>
          </a:p>
          <a:p>
            <a:pPr lvl="1"/>
            <a:r>
              <a:rPr lang="en-US" dirty="0"/>
              <a:t>IPv6 multicast</a:t>
            </a:r>
          </a:p>
        </p:txBody>
      </p:sp>
    </p:spTree>
    <p:extLst>
      <p:ext uri="{BB962C8B-B14F-4D97-AF65-F5344CB8AC3E}">
        <p14:creationId xmlns:p14="http://schemas.microsoft.com/office/powerpoint/2010/main" val="2185155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81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Distributing information in OSPF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6</a:t>
            </a:r>
            <a:endParaRPr lang="en-US" sz="6000" b="1" cap="all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Open Sans Semibold" panose="020B0606030504020204" pitchFamily="34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559" y="2695074"/>
            <a:ext cx="9805441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LSA Types and Realms</a:t>
            </a:r>
          </a:p>
        </p:txBody>
      </p:sp>
    </p:spTree>
    <p:extLst>
      <p:ext uri="{BB962C8B-B14F-4D97-AF65-F5344CB8AC3E}">
        <p14:creationId xmlns:p14="http://schemas.microsoft.com/office/powerpoint/2010/main" val="8085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OSPF LSA Types Overview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5"/>
            <a:ext cx="5995073" cy="53993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 LSA types are typically used in OSPF</a:t>
            </a:r>
          </a:p>
          <a:p>
            <a:pPr lvl="1"/>
            <a:r>
              <a:rPr lang="en-US" dirty="0"/>
              <a:t>Router LSA (Type 1)</a:t>
            </a:r>
          </a:p>
          <a:p>
            <a:pPr lvl="2"/>
            <a:r>
              <a:rPr lang="en-US" dirty="0"/>
              <a:t>Area scope</a:t>
            </a:r>
          </a:p>
          <a:p>
            <a:pPr lvl="2"/>
            <a:r>
              <a:rPr lang="en-US" dirty="0"/>
              <a:t>Generated by every router</a:t>
            </a:r>
          </a:p>
          <a:p>
            <a:pPr lvl="1"/>
            <a:r>
              <a:rPr lang="en-US" dirty="0"/>
              <a:t>Network LSA (Type 2)</a:t>
            </a:r>
          </a:p>
          <a:p>
            <a:pPr lvl="2"/>
            <a:r>
              <a:rPr lang="en-US" dirty="0"/>
              <a:t>Area scope</a:t>
            </a:r>
          </a:p>
          <a:p>
            <a:pPr lvl="2"/>
            <a:r>
              <a:rPr lang="en-US" dirty="0"/>
              <a:t>Generated by DR</a:t>
            </a:r>
          </a:p>
          <a:p>
            <a:pPr lvl="1"/>
            <a:r>
              <a:rPr lang="en-US" dirty="0"/>
              <a:t>Summary LSA (Type 3)</a:t>
            </a:r>
          </a:p>
          <a:p>
            <a:pPr lvl="2"/>
            <a:r>
              <a:rPr lang="en-US" dirty="0"/>
              <a:t>Area scope</a:t>
            </a:r>
          </a:p>
          <a:p>
            <a:pPr lvl="2"/>
            <a:r>
              <a:rPr lang="en-US" dirty="0"/>
              <a:t>Generated by ABR</a:t>
            </a:r>
          </a:p>
          <a:p>
            <a:pPr lvl="1"/>
            <a:r>
              <a:rPr lang="en-US" dirty="0"/>
              <a:t>ASBR LSA (Type 4)</a:t>
            </a:r>
          </a:p>
          <a:p>
            <a:pPr lvl="2"/>
            <a:r>
              <a:rPr lang="en-US" dirty="0"/>
              <a:t>Area scope</a:t>
            </a:r>
          </a:p>
          <a:p>
            <a:pPr lvl="2"/>
            <a:r>
              <a:rPr lang="en-US" dirty="0"/>
              <a:t>Generated by ABR</a:t>
            </a:r>
          </a:p>
          <a:p>
            <a:pPr lvl="1"/>
            <a:r>
              <a:rPr lang="en-US" dirty="0"/>
              <a:t>External LSA (Type 5)</a:t>
            </a:r>
          </a:p>
          <a:p>
            <a:pPr lvl="2"/>
            <a:r>
              <a:rPr lang="en-US" dirty="0"/>
              <a:t>Domain scope</a:t>
            </a:r>
          </a:p>
          <a:p>
            <a:pPr lvl="2"/>
            <a:r>
              <a:rPr lang="en-US" dirty="0"/>
              <a:t>Generated by ASBR or ABR*</a:t>
            </a:r>
          </a:p>
          <a:p>
            <a:pPr lvl="1"/>
            <a:r>
              <a:rPr lang="en-US" dirty="0"/>
              <a:t>NSSA External LSA (Type 7)</a:t>
            </a:r>
          </a:p>
          <a:p>
            <a:pPr lvl="2"/>
            <a:r>
              <a:rPr lang="en-US" dirty="0"/>
              <a:t>Area scope</a:t>
            </a:r>
          </a:p>
          <a:p>
            <a:pPr lvl="2"/>
            <a:r>
              <a:rPr lang="en-US" dirty="0"/>
              <a:t>Generated by ASBR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D2497B-2BD1-6D30-781A-3696E9094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457" y="1891303"/>
            <a:ext cx="7772400" cy="431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6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OSPF Areas Review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11305011" cy="2910622"/>
          </a:xfrm>
        </p:spPr>
        <p:txBody>
          <a:bodyPr>
            <a:normAutofit/>
          </a:bodyPr>
          <a:lstStyle/>
          <a:p>
            <a:r>
              <a:rPr lang="en-US" dirty="0"/>
              <a:t>Areas allow for partitioning of routing information into smaller sections</a:t>
            </a:r>
          </a:p>
          <a:p>
            <a:pPr lvl="1"/>
            <a:r>
              <a:rPr lang="en-US" dirty="0"/>
              <a:t>Summarization may only be done at area boundaries</a:t>
            </a:r>
          </a:p>
          <a:p>
            <a:pPr lvl="1"/>
            <a:r>
              <a:rPr lang="en-US" dirty="0"/>
              <a:t>An interface of a router is wholly in an area, an ABR has interfaces in multiple areas</a:t>
            </a:r>
          </a:p>
          <a:p>
            <a:r>
              <a:rPr lang="en-US" dirty="0"/>
              <a:t>Several types of areas exist in OSPF:</a:t>
            </a:r>
          </a:p>
          <a:p>
            <a:pPr lvl="1"/>
            <a:r>
              <a:rPr lang="en-US" dirty="0"/>
              <a:t>Backbone area / general area</a:t>
            </a:r>
          </a:p>
          <a:p>
            <a:pPr lvl="1"/>
            <a:r>
              <a:rPr lang="en-US" dirty="0"/>
              <a:t>Stub area</a:t>
            </a:r>
          </a:p>
          <a:p>
            <a:pPr lvl="1"/>
            <a:r>
              <a:rPr lang="en-US" dirty="0"/>
              <a:t>Not-so-stubby area</a:t>
            </a:r>
          </a:p>
          <a:p>
            <a:pPr lvl="1"/>
            <a:r>
              <a:rPr lang="en-US" dirty="0"/>
              <a:t>Total stub area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BE8E050-1792-C688-FD65-507A86FC4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770054"/>
              </p:ext>
            </p:extLst>
          </p:nvPr>
        </p:nvGraphicFramePr>
        <p:xfrm>
          <a:off x="4598737" y="3429000"/>
          <a:ext cx="7112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069">
                  <a:extLst>
                    <a:ext uri="{9D8B030D-6E8A-4147-A177-3AD203B41FA5}">
                      <a16:colId xmlns:a16="http://schemas.microsoft.com/office/drawing/2014/main" val="2044148810"/>
                    </a:ext>
                  </a:extLst>
                </a:gridCol>
                <a:gridCol w="863931">
                  <a:extLst>
                    <a:ext uri="{9D8B030D-6E8A-4147-A177-3AD203B41FA5}">
                      <a16:colId xmlns:a16="http://schemas.microsoft.com/office/drawing/2014/main" val="226948084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2759816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2886883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91416437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0730798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469984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            LSA</a:t>
                      </a:r>
                      <a:br>
                        <a:rPr lang="en-US" dirty="0"/>
                      </a:br>
                      <a:r>
                        <a:rPr lang="en-US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56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Backbone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683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478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08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Stub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416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NSSA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91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3195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61E5F2-88A7-21AF-C9BD-AB9601228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207478"/>
            <a:ext cx="7340600" cy="365052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Type 1 – Router LSA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7598587" cy="2491064"/>
          </a:xfrm>
        </p:spPr>
        <p:txBody>
          <a:bodyPr>
            <a:normAutofit/>
          </a:bodyPr>
          <a:lstStyle/>
          <a:p>
            <a:r>
              <a:rPr lang="en-US" dirty="0"/>
              <a:t>Every router in an OSPF domain generates a Type 1 LSA</a:t>
            </a:r>
          </a:p>
          <a:p>
            <a:r>
              <a:rPr lang="en-US" dirty="0"/>
              <a:t>Type 1 LSAs include the following information:</a:t>
            </a:r>
          </a:p>
          <a:p>
            <a:pPr lvl="1"/>
            <a:r>
              <a:rPr lang="en-US" dirty="0"/>
              <a:t>Directly connected subnets</a:t>
            </a:r>
          </a:p>
          <a:p>
            <a:pPr lvl="1"/>
            <a:r>
              <a:rPr lang="en-US" dirty="0"/>
              <a:t>Fully adjacent neighbors</a:t>
            </a:r>
          </a:p>
          <a:p>
            <a:r>
              <a:rPr lang="en-US" dirty="0"/>
              <a:t>Type 1 LSAs are only flooded within the area</a:t>
            </a:r>
          </a:p>
        </p:txBody>
      </p:sp>
    </p:spTree>
    <p:extLst>
      <p:ext uri="{BB962C8B-B14F-4D97-AF65-F5344CB8AC3E}">
        <p14:creationId xmlns:p14="http://schemas.microsoft.com/office/powerpoint/2010/main" val="4197030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543E9A-888D-46EC-A485-C46B196D6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154" y="3162300"/>
            <a:ext cx="7431446" cy="36956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Type 2 – Network LSA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7912774" cy="2910164"/>
          </a:xfrm>
        </p:spPr>
        <p:txBody>
          <a:bodyPr>
            <a:normAutofit/>
          </a:bodyPr>
          <a:lstStyle/>
          <a:p>
            <a:r>
              <a:rPr lang="en-US" dirty="0"/>
              <a:t>Type 2 LSAs are only generated by Designated Routers (DRs)</a:t>
            </a:r>
          </a:p>
          <a:p>
            <a:r>
              <a:rPr lang="en-US" dirty="0"/>
              <a:t>These LSAs describe all routers on the segment</a:t>
            </a:r>
          </a:p>
          <a:p>
            <a:pPr lvl="1"/>
            <a:r>
              <a:rPr lang="en-US" dirty="0"/>
              <a:t>Non-broadcast segments will not have a Type 2 LSA due to no DR</a:t>
            </a:r>
          </a:p>
          <a:p>
            <a:r>
              <a:rPr lang="en-US" dirty="0"/>
              <a:t>Type 2 LSAs are only flooded within the area</a:t>
            </a:r>
          </a:p>
        </p:txBody>
      </p:sp>
    </p:spTree>
    <p:extLst>
      <p:ext uri="{BB962C8B-B14F-4D97-AF65-F5344CB8AC3E}">
        <p14:creationId xmlns:p14="http://schemas.microsoft.com/office/powerpoint/2010/main" val="262688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613AB-3650-D043-3815-562829AC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842" y="3225800"/>
            <a:ext cx="7303758" cy="36321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Type 3 – Summary LSA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8103273" cy="2450755"/>
          </a:xfrm>
        </p:spPr>
        <p:txBody>
          <a:bodyPr>
            <a:normAutofit/>
          </a:bodyPr>
          <a:lstStyle/>
          <a:p>
            <a:r>
              <a:rPr lang="en-US" dirty="0"/>
              <a:t>Type 3 LSAs are only generated by ABRs</a:t>
            </a:r>
          </a:p>
          <a:p>
            <a:pPr lvl="1"/>
            <a:r>
              <a:rPr lang="en-US" dirty="0"/>
              <a:t>These LSAs are inter-area routes, meaning routes from areas other than the local area</a:t>
            </a:r>
          </a:p>
          <a:p>
            <a:r>
              <a:rPr lang="en-US" dirty="0"/>
              <a:t>Summary LSAs do not </a:t>
            </a:r>
            <a:r>
              <a:rPr lang="en-US" i="1" dirty="0"/>
              <a:t>summarize</a:t>
            </a:r>
            <a:r>
              <a:rPr lang="en-US" dirty="0"/>
              <a:t> routing information</a:t>
            </a:r>
          </a:p>
          <a:p>
            <a:r>
              <a:rPr lang="en-US" dirty="0"/>
              <a:t>ABRs convert information learned from type 1 and 2 LSAs to a type 3 and flood to other areas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408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Type 4 – ASBR Summary LSA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9741574" cy="2706964"/>
          </a:xfrm>
        </p:spPr>
        <p:txBody>
          <a:bodyPr>
            <a:normAutofit/>
          </a:bodyPr>
          <a:lstStyle/>
          <a:p>
            <a:r>
              <a:rPr lang="en-US" dirty="0"/>
              <a:t>Type 4 LSAs are much like Type 3 LSAs in that they are flooded by an ABR and derived from information learned in other LSA types</a:t>
            </a:r>
          </a:p>
          <a:p>
            <a:r>
              <a:rPr lang="en-US" dirty="0"/>
              <a:t>Type 4 LSAs describe reachability information to an ASBR</a:t>
            </a:r>
          </a:p>
          <a:p>
            <a:pPr lvl="1"/>
            <a:r>
              <a:rPr lang="en-US" dirty="0"/>
              <a:t>No external routes are included in a Type 4, only reachability to the ASBR itself</a:t>
            </a:r>
          </a:p>
          <a:p>
            <a:r>
              <a:rPr lang="en-US" dirty="0"/>
              <a:t>These LSAs originate from an ASBR and have area scope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414D2D-D600-A803-25FE-05270DD87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842" y="3225800"/>
            <a:ext cx="7303758" cy="363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960F69-9557-18BB-CCCA-6C3C8848E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842" y="3225800"/>
            <a:ext cx="7303758" cy="36321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Type 5 – External LSA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9538373" cy="2275164"/>
          </a:xfrm>
        </p:spPr>
        <p:txBody>
          <a:bodyPr>
            <a:normAutofit/>
          </a:bodyPr>
          <a:lstStyle/>
          <a:p>
            <a:r>
              <a:rPr lang="en-US" dirty="0"/>
              <a:t>Where Type 4 LSAs describe how to reach an ASBR, the Type 5 LSA describes what external routes are reachable through a given ASBR</a:t>
            </a:r>
          </a:p>
          <a:p>
            <a:r>
              <a:rPr lang="en-US" dirty="0"/>
              <a:t>An ASBR in a backbone or general area will generate Type 5 LSAs directly</a:t>
            </a:r>
          </a:p>
          <a:p>
            <a:pPr lvl="1"/>
            <a:r>
              <a:rPr lang="en-US" dirty="0"/>
              <a:t>When an ABR receives a Type 7 LSA, it will convert the LSA to a Type 5 and flood into the backbone area</a:t>
            </a:r>
          </a:p>
          <a:p>
            <a:r>
              <a:rPr lang="en-US" dirty="0"/>
              <a:t>Type 5 LSAs have domain scope</a:t>
            </a:r>
          </a:p>
        </p:txBody>
      </p:sp>
    </p:spTree>
    <p:extLst>
      <p:ext uri="{BB962C8B-B14F-4D97-AF65-F5344CB8AC3E}">
        <p14:creationId xmlns:p14="http://schemas.microsoft.com/office/powerpoint/2010/main" val="2351623300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InfoSec Institute</Template>
  <TotalTime>21072</TotalTime>
  <Words>652</Words>
  <Application>Microsoft Macintosh PowerPoint</Application>
  <PresentationFormat>Widescreen</PresentationFormat>
  <Paragraphs>128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Open Sans</vt:lpstr>
      <vt:lpstr>Open Sans Semibold</vt:lpstr>
      <vt:lpstr>Roboto Slab</vt:lpstr>
      <vt:lpstr>InfoSec Institute</vt:lpstr>
      <vt:lpstr>JNCIS-ENT</vt:lpstr>
      <vt:lpstr>LSA Types and Realms</vt:lpstr>
      <vt:lpstr>OSPF LSA Types Overview</vt:lpstr>
      <vt:lpstr>OSPF Areas Review</vt:lpstr>
      <vt:lpstr>Type 1 – Router LSA</vt:lpstr>
      <vt:lpstr>Type 2 – Network LSA</vt:lpstr>
      <vt:lpstr>Type 3 – Summary LSA</vt:lpstr>
      <vt:lpstr>Type 4 – ASBR Summary LSA</vt:lpstr>
      <vt:lpstr>Type 5 – External LSA</vt:lpstr>
      <vt:lpstr>Type 7 – NSSA External LSA</vt:lpstr>
      <vt:lpstr>OSPFv3 and Realms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109</cp:revision>
  <dcterms:created xsi:type="dcterms:W3CDTF">2019-02-27T16:42:59Z</dcterms:created>
  <dcterms:modified xsi:type="dcterms:W3CDTF">2023-05-29T20:29:53Z</dcterms:modified>
</cp:coreProperties>
</file>